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350" r:id="rId2"/>
    <p:sldId id="264" r:id="rId3"/>
    <p:sldId id="351" r:id="rId4"/>
    <p:sldId id="352" r:id="rId5"/>
    <p:sldId id="353" r:id="rId6"/>
    <p:sldId id="258" r:id="rId7"/>
    <p:sldId id="261" r:id="rId8"/>
    <p:sldId id="367" r:id="rId9"/>
    <p:sldId id="368" r:id="rId10"/>
    <p:sldId id="369" r:id="rId11"/>
    <p:sldId id="293" r:id="rId12"/>
    <p:sldId id="370" r:id="rId13"/>
    <p:sldId id="371" r:id="rId14"/>
    <p:sldId id="260" r:id="rId15"/>
    <p:sldId id="311" r:id="rId16"/>
    <p:sldId id="334" r:id="rId17"/>
    <p:sldId id="335" r:id="rId18"/>
    <p:sldId id="310" r:id="rId19"/>
    <p:sldId id="309" r:id="rId20"/>
    <p:sldId id="372" r:id="rId21"/>
    <p:sldId id="383" r:id="rId22"/>
    <p:sldId id="292" r:id="rId23"/>
    <p:sldId id="336" r:id="rId24"/>
    <p:sldId id="337" r:id="rId25"/>
    <p:sldId id="384" r:id="rId26"/>
    <p:sldId id="283" r:id="rId27"/>
    <p:sldId id="362" r:id="rId28"/>
    <p:sldId id="363" r:id="rId29"/>
    <p:sldId id="349" r:id="rId30"/>
    <p:sldId id="323" r:id="rId31"/>
    <p:sldId id="324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286" r:id="rId42"/>
    <p:sldId id="287" r:id="rId4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anz-Pastor Moreno de Albor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F5A9-1B7E-4481-8267-822C9DD55728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24367-0B8D-4D8F-997E-B85F8AD7D9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4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QQ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24367-0B8D-4D8F-997E-B85F8AD7D9DB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56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718F-5B30-2F42-9C39-AAB2EED1AFBD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84859-9DFB-1946-BCD9-9E51855E2923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732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7D28C-DBFF-BF4C-8775-3D6925C05211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7F953-F56C-154B-B3FB-20CA688E168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33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03756-74B3-224E-B919-36D7CB15E011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2D942-1B28-674D-A04A-F5BAD86195A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76463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79404-2DD2-B44A-87BE-0024912FA2A7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B124-9561-1F43-9F48-2CA3DA70735E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862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7C145-BDAF-984F-885F-A547024B8E98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5DF0B-1992-B84D-9677-B031C6CBAD8A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536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B68F2-BE1E-9B40-BD25-9688B75E3683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C5842-0419-4D4E-8074-8F112549E4FB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21037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F1127-E988-0A45-BDA8-4322E46E491C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D95A-7F9A-F346-A22E-DF1794D5FFA4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4188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AC4D-14AA-1040-A947-5012316F05B6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FBD91-4340-7C4B-BA5D-04D855CF185C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2437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07A16-A574-7D49-A724-FC96A3403FD1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4353-24DA-C141-B3DB-129357DE699B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5774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EEB19-1E5B-714B-A4BD-A607C01A5A72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82639-465C-C64D-AAFF-141466C8AA76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8384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Arrastre la imagen al marcador de posición o haga clic en el icono para agregar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A53C-3812-E841-9B54-C9A7C25CC2B6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F56C3-AE4B-A84B-A4E4-66A25A62DA3F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7086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E48CA973-7340-E547-A275-DF01FEC38431}" type="datetime1">
              <a:rPr lang="en-US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 defTabSz="914400">
                <a:defRPr/>
              </a:pPr>
              <a:t>1/21/2019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2F60292F-2E80-D54F-9E11-62CE18EE89EF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 defTabSz="914400">
                <a:defRPr/>
              </a:pPr>
              <a:t>‹Nº›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881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illueca.educa.aragon.es/web%20lectura/web%20primaria/primaria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isanedu.com/aplicaciones/competencia-lectora/" TargetMode="External"/><Relationship Id="rId4" Type="http://schemas.openxmlformats.org/officeDocument/2006/relationships/hyperlink" Target="https://www.youtube.com/watch?v=Hz5xRwGOjX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taformadislexia.org/" TargetMode="External"/><Relationship Id="rId2" Type="http://schemas.openxmlformats.org/officeDocument/2006/relationships/hyperlink" Target="http://www.madridconladislexia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untadeandalucia.es/educacion/nav/contenido.jsp?pag=/Contenidos/PSE/orientacionyatenciondiversidad/educacionespecial/ManualdeatencionalalumnadoNEAE" TargetMode="External"/><Relationship Id="rId5" Type="http://schemas.openxmlformats.org/officeDocument/2006/relationships/hyperlink" Target="http://diversidad.murciaeduca.es/dislexia/%C3%A7" TargetMode="External"/><Relationship Id="rId4" Type="http://schemas.openxmlformats.org/officeDocument/2006/relationships/hyperlink" Target="https://www.changedislexia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adtogrammar.com/junior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toe-by-toe.co.uk/" TargetMode="External"/><Relationship Id="rId4" Type="http://schemas.openxmlformats.org/officeDocument/2006/relationships/hyperlink" Target="http://speakspeak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ridconladislexia.org/donde-estamos/twitter.com/DislexiaMADRID" TargetMode="External"/><Relationship Id="rId2" Type="http://schemas.openxmlformats.org/officeDocument/2006/relationships/hyperlink" Target="http://www.madridconladislexia.org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p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7" descr="LogofinalcroppedGI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754063"/>
            <a:ext cx="21844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6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80064" y="1674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Qué necesito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1726" y="997713"/>
            <a:ext cx="4295938" cy="4195914"/>
          </a:xfrm>
        </p:spPr>
        <p:txBody>
          <a:bodyPr>
            <a:normAutofit fontScale="925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Un  diagnóstico</a:t>
            </a:r>
            <a:r>
              <a:rPr lang="es-ES" dirty="0"/>
              <a:t>:</a:t>
            </a:r>
            <a:endParaRPr lang="es-ES" dirty="0" smtClean="0"/>
          </a:p>
          <a:p>
            <a:pPr marL="320675" lvl="1" indent="0">
              <a:buClr>
                <a:srgbClr val="AD0101"/>
              </a:buClr>
              <a:buNone/>
            </a:pPr>
            <a:r>
              <a:rPr lang="es-ES" sz="2400" dirty="0">
                <a:solidFill>
                  <a:srgbClr val="303030"/>
                </a:solidFill>
              </a:rPr>
              <a:t>Informe especialista colegiado, sea privado o seguridad social</a:t>
            </a:r>
            <a:r>
              <a:rPr lang="es-ES" sz="2400" dirty="0" smtClean="0">
                <a:solidFill>
                  <a:srgbClr val="303030"/>
                </a:solidFill>
              </a:rPr>
              <a:t>.</a:t>
            </a:r>
            <a:endParaRPr lang="es-ES" sz="2400" dirty="0" smtClean="0"/>
          </a:p>
          <a:p>
            <a:r>
              <a:rPr lang="es-ES" dirty="0" smtClean="0"/>
              <a:t>Un  tratamiento.</a:t>
            </a:r>
          </a:p>
          <a:p>
            <a:r>
              <a:rPr lang="es-ES" dirty="0" smtClean="0"/>
              <a:t>Paciencia, los resultados no son inmediatos.</a:t>
            </a:r>
          </a:p>
          <a:p>
            <a:r>
              <a:rPr lang="es-ES" sz="3000" b="1" dirty="0" smtClean="0"/>
              <a:t>Comprensión</a:t>
            </a:r>
            <a:r>
              <a:rPr lang="es-ES" dirty="0" smtClean="0"/>
              <a:t>  y  </a:t>
            </a:r>
            <a:r>
              <a:rPr lang="es-ES" sz="3000" b="1" dirty="0" smtClean="0"/>
              <a:t>apoyo.</a:t>
            </a:r>
          </a:p>
          <a:p>
            <a:r>
              <a:rPr lang="es-ES" dirty="0" smtClean="0"/>
              <a:t>Aplicar la Instrucción sobre Evaluación de 12 Diciembre 2014</a:t>
            </a:r>
          </a:p>
          <a:p>
            <a:r>
              <a:rPr lang="es-ES" dirty="0" smtClean="0"/>
              <a:t>Orientadores: dar pautas a los profesores sobre las adecuaciones.</a:t>
            </a:r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6" name="Imagen 5" descr="ladislexiaafect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r="8165"/>
          <a:stretch/>
        </p:blipFill>
        <p:spPr>
          <a:xfrm>
            <a:off x="5417389" y="526211"/>
            <a:ext cx="3217653" cy="46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58750" y="5381625"/>
            <a:ext cx="1012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+mj-lt"/>
              </a:rPr>
              <a:t>No puedo identificar lo que desconozco</a:t>
            </a:r>
            <a:endParaRPr lang="es-ES" sz="4000" dirty="0">
              <a:latin typeface="+mj-lt"/>
            </a:endParaRPr>
          </a:p>
        </p:txBody>
      </p:sp>
      <p:pic>
        <p:nvPicPr>
          <p:cNvPr id="9" name="Marcador de contenido 8" descr="principito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95" b="-11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1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  <a:latin typeface="+mn-lt"/>
              </a:rPr>
              <a:t>Aprender es descubrir</a:t>
            </a:r>
            <a:endParaRPr lang="es-E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Metodología </a:t>
            </a:r>
            <a:r>
              <a:rPr lang="es-ES" dirty="0" err="1" smtClean="0"/>
              <a:t>multisensorial</a:t>
            </a:r>
            <a:r>
              <a:rPr lang="es-ES" dirty="0" smtClean="0"/>
              <a:t>. Todos los sentidos me ayudan a aprender.</a:t>
            </a:r>
          </a:p>
          <a:p>
            <a:r>
              <a:rPr lang="es-ES" dirty="0" smtClean="0"/>
              <a:t>Refuerza el oral. </a:t>
            </a:r>
            <a:r>
              <a:rPr lang="es-ES" b="1" dirty="0" smtClean="0"/>
              <a:t>Conciencia fonológica.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F0000"/>
                </a:solidFill>
                <a:latin typeface="+mj-lt"/>
                <a:cs typeface="Apple Casual"/>
              </a:rPr>
              <a:t>No todos aprendemos de la misma forma ni en los mismos tiempos.</a:t>
            </a:r>
            <a:endParaRPr lang="es-ES" sz="2800" dirty="0">
              <a:solidFill>
                <a:srgbClr val="FF0000"/>
              </a:solidFill>
              <a:latin typeface="+mj-lt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2476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461000"/>
            <a:ext cx="6781800" cy="711200"/>
          </a:xfrm>
        </p:spPr>
        <p:txBody>
          <a:bodyPr/>
          <a:lstStyle/>
          <a:p>
            <a:r>
              <a:rPr lang="es-ES" sz="3600" dirty="0" smtClean="0"/>
              <a:t>¿Puedo hacer cosas ?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8264" y="680168"/>
            <a:ext cx="7543800" cy="4892495"/>
          </a:xfrm>
        </p:spPr>
        <p:txBody>
          <a:bodyPr/>
          <a:lstStyle/>
          <a:p>
            <a:pPr marL="0" indent="0" algn="ctr">
              <a:buNone/>
            </a:pPr>
            <a:r>
              <a:rPr lang="es-ES" sz="3600" dirty="0" smtClean="0">
                <a:solidFill>
                  <a:srgbClr val="262626"/>
                </a:solidFill>
                <a:latin typeface="+mj-lt"/>
              </a:rPr>
              <a:t>Medidas </a:t>
            </a:r>
            <a:r>
              <a:rPr lang="es-ES" sz="3600" dirty="0">
                <a:solidFill>
                  <a:srgbClr val="262626"/>
                </a:solidFill>
                <a:latin typeface="+mj-lt"/>
              </a:rPr>
              <a:t>de </a:t>
            </a:r>
            <a:r>
              <a:rPr lang="es-ES" sz="3600" dirty="0" smtClean="0">
                <a:solidFill>
                  <a:srgbClr val="262626"/>
                </a:solidFill>
                <a:latin typeface="+mj-lt"/>
              </a:rPr>
              <a:t>apoyo de profesores</a:t>
            </a:r>
          </a:p>
          <a:p>
            <a:r>
              <a:rPr lang="es-ES" b="1" dirty="0"/>
              <a:t>En el aula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Organizativo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Metodología</a:t>
            </a:r>
          </a:p>
          <a:p>
            <a:r>
              <a:rPr lang="es-ES" b="1" dirty="0" smtClean="0"/>
              <a:t>En las evaluaciones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Adaptación de tiempos.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Adaptación modelo de examen.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Adaptación evaluación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Adaptación espacios</a:t>
            </a:r>
          </a:p>
          <a:p>
            <a:pPr marL="1052513" lvl="2" indent="-457200">
              <a:buFont typeface="+mj-lt"/>
              <a:buAutoNum type="arabicPeriod"/>
            </a:pPr>
            <a:r>
              <a:rPr lang="es-ES" dirty="0" smtClean="0"/>
              <a:t>Facilidades técnicas y materiales.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01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mtClean="0"/>
              <a:t>Llegamos a 1º   ¡Ya soy mayor!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58905" y="2059430"/>
            <a:ext cx="75275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/>
              <a:t>El </a:t>
            </a:r>
            <a:r>
              <a:rPr lang="es-ES" sz="3200" dirty="0" err="1"/>
              <a:t>niñ</a:t>
            </a:r>
            <a:r>
              <a:rPr lang="es-ES" sz="3200" dirty="0"/>
              <a:t>@ comienza a tener mucha ansiedad, </a:t>
            </a:r>
            <a:r>
              <a:rPr lang="es-ES" sz="3200" b="1" dirty="0"/>
              <a:t>porque no puede controlar su proceso de aprendizaje. </a:t>
            </a:r>
            <a:endParaRPr lang="es-ES" sz="3200" b="1" dirty="0" smtClean="0"/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b="1" dirty="0" smtClean="0"/>
              <a:t>Las letras no se unen formando significados.</a:t>
            </a:r>
            <a:endParaRPr lang="es-ES" sz="3200" b="1" dirty="0"/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/>
              <a:t>Pueden empezar los problemas de comportamiento. </a:t>
            </a:r>
          </a:p>
        </p:txBody>
      </p:sp>
    </p:spTree>
    <p:extLst>
      <p:ext uri="{BB962C8B-B14F-4D97-AF65-F5344CB8AC3E}">
        <p14:creationId xmlns:p14="http://schemas.microsoft.com/office/powerpoint/2010/main" val="7328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mtClean="0"/>
              <a:t>Llegamos a 1º   ¡Ya soy mayor!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58905" y="1653988"/>
            <a:ext cx="73291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 smtClean="0"/>
              <a:t>Su entorno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(madre/padre) </a:t>
            </a:r>
            <a:r>
              <a:rPr lang="es-ES" sz="3200" dirty="0" smtClean="0"/>
              <a:t>comienza a preocuparse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(agobiarse, presionarle…)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 smtClean="0"/>
              <a:t>Su autoestima se daña. 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 smtClean="0"/>
              <a:t>Se </a:t>
            </a:r>
            <a:r>
              <a:rPr lang="es-ES" sz="3200" dirty="0"/>
              <a:t>bloquea. 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3200" dirty="0"/>
              <a:t>Ahora tenemos un doble problema: la dislexia y un bloqueo emocional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mtClean="0"/>
              <a:t>Llegamos a 1º   ¡Ya soy mayor!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40" t="38237" r="18555" b="19415"/>
          <a:stretch/>
        </p:blipFill>
        <p:spPr>
          <a:xfrm rot="10800000">
            <a:off x="5746084" y="2078434"/>
            <a:ext cx="3060186" cy="27637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9" y="2078434"/>
            <a:ext cx="4974058" cy="26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07576" y="465838"/>
            <a:ext cx="8653464" cy="10081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z="3600" dirty="0" smtClean="0"/>
              <a:t>   Semáforos rojos a partir de 3º de Primaria</a:t>
            </a:r>
            <a:r>
              <a:rPr lang="es-ES" sz="2800" dirty="0" smtClean="0"/>
              <a:t/>
            </a:r>
            <a:br>
              <a:rPr lang="es-ES" sz="2800" dirty="0" smtClean="0"/>
            </a:br>
            <a:endParaRPr lang="es-ES" sz="2800" dirty="0"/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57200" y="1143000"/>
            <a:ext cx="8229600" cy="457942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Arial" charset="0"/>
              <a:buNone/>
            </a:pPr>
            <a:endParaRPr lang="es-ES" sz="4400" dirty="0" smtClean="0"/>
          </a:p>
          <a:p>
            <a:pPr defTabSz="914400"/>
            <a:r>
              <a:rPr lang="es-ES" sz="4400" b="1" dirty="0" smtClean="0"/>
              <a:t>Precisión lectora: errores en la lectura </a:t>
            </a:r>
            <a:r>
              <a:rPr lang="es-ES" sz="4400" dirty="0" smtClean="0"/>
              <a:t>(a veces hasta del 20%), lagunas en la comprensión lectora. </a:t>
            </a:r>
          </a:p>
          <a:p>
            <a:pPr marL="0" indent="0" defTabSz="914400">
              <a:buNone/>
            </a:pPr>
            <a:endParaRPr lang="es-ES" sz="4400" dirty="0" smtClean="0"/>
          </a:p>
          <a:p>
            <a:pPr defTabSz="914400"/>
            <a:r>
              <a:rPr lang="es-ES" sz="4400" b="1" dirty="0" smtClean="0"/>
              <a:t>Escasa fluidez lectora, escasa velocidad. “Tu hijo no lee, traduce”</a:t>
            </a:r>
          </a:p>
          <a:p>
            <a:pPr defTabSz="914400">
              <a:buFont typeface="Arial" charset="0"/>
              <a:buNone/>
            </a:pPr>
            <a:endParaRPr lang="es-ES" sz="4400" dirty="0" smtClean="0"/>
          </a:p>
          <a:p>
            <a:pPr defTabSz="914400"/>
            <a:r>
              <a:rPr lang="es-ES" sz="4400" b="1" dirty="0" smtClean="0"/>
              <a:t>Omisiones, adiciones </a:t>
            </a:r>
            <a:r>
              <a:rPr lang="es-ES" sz="4400" dirty="0" smtClean="0"/>
              <a:t>de letras, alteraciones en el orden de escritura. Trabadas: “</a:t>
            </a:r>
            <a:r>
              <a:rPr lang="es-ES" sz="4400" dirty="0" err="1" smtClean="0"/>
              <a:t>tern</a:t>
            </a:r>
            <a:r>
              <a:rPr lang="es-ES" sz="4400" dirty="0" smtClean="0"/>
              <a:t>” x “tren” “</a:t>
            </a:r>
            <a:r>
              <a:rPr lang="es-ES" sz="4400" dirty="0" err="1" smtClean="0"/>
              <a:t>bal</a:t>
            </a:r>
            <a:r>
              <a:rPr lang="es-ES" sz="4400" dirty="0" smtClean="0"/>
              <a:t>” </a:t>
            </a:r>
            <a:r>
              <a:rPr lang="es-ES" sz="4400" dirty="0" err="1" smtClean="0"/>
              <a:t>x”bla</a:t>
            </a:r>
            <a:r>
              <a:rPr lang="es-ES" sz="4400" dirty="0" smtClean="0"/>
              <a:t>”.</a:t>
            </a:r>
          </a:p>
          <a:p>
            <a:pPr defTabSz="914400">
              <a:buFont typeface="Arial" charset="0"/>
              <a:buNone/>
            </a:pPr>
            <a:endParaRPr lang="es-ES" sz="4400" dirty="0" smtClean="0"/>
          </a:p>
          <a:p>
            <a:pPr defTabSz="914400"/>
            <a:r>
              <a:rPr lang="es-ES" sz="4400" b="1" dirty="0" smtClean="0"/>
              <a:t>Desorden</a:t>
            </a:r>
            <a:r>
              <a:rPr lang="es-ES" sz="4400" dirty="0" smtClean="0"/>
              <a:t>. Dificultad para la copia.</a:t>
            </a:r>
          </a:p>
          <a:p>
            <a:pPr defTabSz="914400">
              <a:buFont typeface="Arial" charset="0"/>
              <a:buNone/>
            </a:pPr>
            <a:endParaRPr lang="es-ES" sz="4400" dirty="0" smtClean="0"/>
          </a:p>
          <a:p>
            <a:pPr defTabSz="914400"/>
            <a:r>
              <a:rPr lang="es-ES" sz="4400" b="1" dirty="0" err="1" smtClean="0"/>
              <a:t>Disgrafía</a:t>
            </a:r>
            <a:r>
              <a:rPr lang="es-ES" sz="4400" b="1" dirty="0" smtClean="0"/>
              <a:t>, </a:t>
            </a:r>
            <a:r>
              <a:rPr lang="es-ES" sz="4400" b="1" dirty="0" err="1" smtClean="0"/>
              <a:t>disortografía</a:t>
            </a:r>
            <a:r>
              <a:rPr lang="es-ES" sz="4400" dirty="0" smtClean="0"/>
              <a:t>…..</a:t>
            </a:r>
          </a:p>
          <a:p>
            <a:pPr defTabSz="914400">
              <a:buFont typeface="Arial" charset="0"/>
              <a:buNone/>
            </a:pPr>
            <a:endParaRPr lang="es-ES" sz="4400" dirty="0" smtClean="0"/>
          </a:p>
          <a:p>
            <a:pPr defTabSz="914400">
              <a:buFont typeface="Arial" charset="0"/>
              <a:buNone/>
            </a:pPr>
            <a:r>
              <a:rPr lang="en-US" sz="2200" dirty="0" smtClean="0"/>
              <a:t>Fuente: </a:t>
            </a:r>
            <a:r>
              <a:rPr lang="en-US" sz="2200" dirty="0" err="1" smtClean="0"/>
              <a:t>Guía</a:t>
            </a:r>
            <a:r>
              <a:rPr lang="en-US" sz="2200" dirty="0" smtClean="0"/>
              <a:t> Dislexia, lo que </a:t>
            </a:r>
            <a:r>
              <a:rPr lang="en-US" sz="2200" dirty="0" err="1" smtClean="0"/>
              <a:t>todo</a:t>
            </a:r>
            <a:r>
              <a:rPr lang="en-US" sz="2200" dirty="0" smtClean="0"/>
              <a:t> </a:t>
            </a:r>
            <a:r>
              <a:rPr lang="en-US" sz="2200" dirty="0" err="1" smtClean="0"/>
              <a:t>educador</a:t>
            </a:r>
            <a:r>
              <a:rPr lang="en-US" sz="2200" dirty="0" smtClean="0"/>
              <a:t> </a:t>
            </a:r>
            <a:r>
              <a:rPr lang="en-US" sz="2200" dirty="0" err="1" smtClean="0"/>
              <a:t>debe</a:t>
            </a:r>
            <a:r>
              <a:rPr lang="en-US" sz="2200" dirty="0" smtClean="0"/>
              <a:t> saber. ANPE y </a:t>
            </a:r>
            <a:r>
              <a:rPr lang="en-US" sz="2200" dirty="0" err="1" smtClean="0"/>
              <a:t>McD</a:t>
            </a:r>
            <a:endParaRPr lang="es-ES" sz="2200" dirty="0" smtClean="0"/>
          </a:p>
          <a:p>
            <a:pPr defTabSz="9144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8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5400" dirty="0" smtClean="0"/>
              <a:t> </a:t>
            </a:r>
            <a:r>
              <a:rPr lang="es-ES" sz="4000" dirty="0" smtClean="0"/>
              <a:t>Semáforos rojos a partir de 3º de Primaria</a:t>
            </a:r>
            <a:endParaRPr lang="es-ES" sz="4000" dirty="0"/>
          </a:p>
        </p:txBody>
      </p:sp>
      <p:sp>
        <p:nvSpPr>
          <p:cNvPr id="5" name="5 Marcador de contenido"/>
          <p:cNvSpPr>
            <a:spLocks noGrp="1"/>
          </p:cNvSpPr>
          <p:nvPr>
            <p:ph idx="1"/>
          </p:nvPr>
        </p:nvSpPr>
        <p:spPr>
          <a:xfrm>
            <a:off x="464132" y="1906821"/>
            <a:ext cx="8229600" cy="438912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b="1" dirty="0" smtClean="0"/>
              <a:t>Lentitud </a:t>
            </a:r>
            <a:r>
              <a:rPr lang="es-ES" dirty="0" smtClean="0"/>
              <a:t>en las tareas escolares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Confusión de palabras que se asemejan por su fonética:”</a:t>
            </a:r>
            <a:r>
              <a:rPr lang="es-ES" b="1" dirty="0" err="1" smtClean="0"/>
              <a:t>alubnos</a:t>
            </a:r>
            <a:r>
              <a:rPr lang="es-ES" dirty="0" smtClean="0"/>
              <a:t>” x “alumnos” – “</a:t>
            </a:r>
            <a:r>
              <a:rPr lang="es-ES" b="1" dirty="0" err="1" smtClean="0"/>
              <a:t>pistina</a:t>
            </a:r>
            <a:r>
              <a:rPr lang="es-ES" dirty="0" smtClean="0"/>
              <a:t>” x “piscina” – “hazme un </a:t>
            </a:r>
            <a:r>
              <a:rPr lang="es-ES" b="1" dirty="0" smtClean="0"/>
              <a:t>cuenco</a:t>
            </a:r>
            <a:r>
              <a:rPr lang="es-ES" dirty="0" smtClean="0"/>
              <a:t>” x “hazme un hueco” , “</a:t>
            </a:r>
            <a:r>
              <a:rPr lang="es-ES" b="1" dirty="0" err="1" smtClean="0"/>
              <a:t>Amenabar</a:t>
            </a:r>
            <a:r>
              <a:rPr lang="es-ES" b="1" dirty="0" smtClean="0"/>
              <a:t>, </a:t>
            </a:r>
            <a:r>
              <a:rPr lang="es-ES" b="1" dirty="0" err="1" smtClean="0"/>
              <a:t>amenabar</a:t>
            </a:r>
            <a:r>
              <a:rPr lang="es-ES" b="1" dirty="0" smtClean="0"/>
              <a:t>, </a:t>
            </a:r>
            <a:r>
              <a:rPr lang="es-ES" dirty="0" smtClean="0"/>
              <a:t>moro de la morería” x </a:t>
            </a:r>
            <a:r>
              <a:rPr lang="es-ES" dirty="0" err="1" smtClean="0"/>
              <a:t>Abenámar</a:t>
            </a:r>
            <a:r>
              <a:rPr lang="es-ES" dirty="0" smtClean="0"/>
              <a:t>, </a:t>
            </a:r>
            <a:r>
              <a:rPr lang="es-ES" dirty="0" err="1" smtClean="0"/>
              <a:t>Abenámar</a:t>
            </a:r>
            <a:r>
              <a:rPr lang="es-ES" dirty="0" smtClean="0"/>
              <a:t>…</a:t>
            </a:r>
            <a:r>
              <a:rPr lang="es-ES" b="1" dirty="0" err="1" smtClean="0"/>
              <a:t>Banglanés</a:t>
            </a:r>
            <a:r>
              <a:rPr lang="es-ES" dirty="0" smtClean="0"/>
              <a:t> x Bangladesh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Falta  de autoestima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Comportamientos disruptivos o tendencia a ser transparente.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Dificultad en la </a:t>
            </a:r>
            <a:r>
              <a:rPr lang="es-ES" b="1" dirty="0" smtClean="0"/>
              <a:t>atención</a:t>
            </a:r>
            <a:r>
              <a:rPr lang="es-ES" dirty="0" smtClean="0"/>
              <a:t>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4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397500"/>
            <a:ext cx="6781800" cy="774700"/>
          </a:xfrm>
        </p:spPr>
        <p:txBody>
          <a:bodyPr/>
          <a:lstStyle/>
          <a:p>
            <a:r>
              <a:rPr lang="es-ES" sz="3600" dirty="0" smtClean="0">
                <a:solidFill>
                  <a:srgbClr val="FF0000"/>
                </a:solidFill>
              </a:rPr>
              <a:t>Nuestros principitos con dislexia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 descr="principit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>
            <a:fillRect/>
          </a:stretch>
        </p:blipFill>
        <p:spPr>
          <a:xfrm>
            <a:off x="762000" y="685799"/>
            <a:ext cx="7543800" cy="4410075"/>
          </a:xfrm>
        </p:spPr>
      </p:pic>
    </p:spTree>
    <p:extLst>
      <p:ext uri="{BB962C8B-B14F-4D97-AF65-F5344CB8AC3E}">
        <p14:creationId xmlns:p14="http://schemas.microsoft.com/office/powerpoint/2010/main" val="11323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Ponte en mi lugar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261" y="3875596"/>
            <a:ext cx="4929808" cy="1392808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" y="460828"/>
            <a:ext cx="6863751" cy="33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 smtClean="0">
                <a:solidFill>
                  <a:schemeClr val="tx1"/>
                </a:solidFill>
              </a:rPr>
              <a:t>Sin motivación no hay aprendizaje</a:t>
            </a:r>
            <a:endParaRPr lang="es-ES" sz="44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2989" y="1177506"/>
            <a:ext cx="7543800" cy="3886200"/>
          </a:xfrm>
        </p:spPr>
        <p:txBody>
          <a:bodyPr/>
          <a:lstStyle/>
          <a:p>
            <a:r>
              <a:rPr lang="es-ES" dirty="0" smtClean="0"/>
              <a:t>Inglés es sinónimo de Dificultad sin recompensa.</a:t>
            </a:r>
          </a:p>
          <a:p>
            <a:r>
              <a:rPr lang="es-ES" dirty="0" smtClean="0"/>
              <a:t>Valora el esfuerzo.</a:t>
            </a:r>
          </a:p>
          <a:p>
            <a:r>
              <a:rPr lang="es-ES" dirty="0" smtClean="0"/>
              <a:t>Evalúa la progresión, “ donde estaba, a donde has llegado”.</a:t>
            </a:r>
          </a:p>
          <a:p>
            <a:r>
              <a:rPr lang="es-ES" dirty="0" smtClean="0"/>
              <a:t>Escucha al alumno.</a:t>
            </a:r>
          </a:p>
          <a:p>
            <a:r>
              <a:rPr lang="es-ES" dirty="0" smtClean="0"/>
              <a:t>Refuerzo en positivo.</a:t>
            </a:r>
          </a:p>
          <a:p>
            <a:r>
              <a:rPr lang="es-ES" b="1" dirty="0" smtClean="0"/>
              <a:t>La dislexia no supone dificultad en la parte oral</a:t>
            </a: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51128" y="334198"/>
            <a:ext cx="771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+mj-lt"/>
              </a:rPr>
              <a:t>En inglés me puedes ayudar de muchas maneras.</a:t>
            </a:r>
            <a:endParaRPr lang="es-E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94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52995" y="843824"/>
            <a:ext cx="4573555" cy="49533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ES" sz="4400" dirty="0" smtClean="0">
                <a:solidFill>
                  <a:srgbClr val="FF0000"/>
                </a:solidFill>
              </a:rPr>
              <a:t>La dislexia dificulta, pero es el bloqueo emocional el que imposibilita el aprendizaje.</a:t>
            </a:r>
            <a:endParaRPr lang="es-E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74785" y="1859340"/>
            <a:ext cx="58832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Letras impresas más grandes y legibles (</a:t>
            </a:r>
            <a:r>
              <a:rPr lang="es-ES" b="1" dirty="0" err="1"/>
              <a:t>verdana</a:t>
            </a:r>
            <a:r>
              <a:rPr lang="es-ES" b="1" dirty="0"/>
              <a:t>, helvética, </a:t>
            </a:r>
            <a:r>
              <a:rPr lang="es-ES" b="1" dirty="0" err="1"/>
              <a:t>garamond</a:t>
            </a:r>
            <a:r>
              <a:rPr lang="es-ES" b="1" dirty="0"/>
              <a:t>, times new </a:t>
            </a:r>
            <a:r>
              <a:rPr lang="es-ES" b="1" dirty="0" err="1"/>
              <a:t>roman</a:t>
            </a:r>
            <a:r>
              <a:rPr lang="es-ES" b="1" dirty="0"/>
              <a:t>, 18</a:t>
            </a:r>
            <a:r>
              <a:rPr lang="es-ES" b="1" dirty="0" smtClean="0"/>
              <a:t>.)</a:t>
            </a:r>
          </a:p>
          <a:p>
            <a:endParaRPr lang="es-ES" dirty="0"/>
          </a:p>
          <a:p>
            <a:r>
              <a:rPr lang="es-ES" dirty="0"/>
              <a:t>Dar los apuntes impresos, con letra más grande</a:t>
            </a:r>
          </a:p>
          <a:p>
            <a:r>
              <a:rPr lang="es-ES" dirty="0"/>
              <a:t>Evitar que tenga que copiar de la pizarra los ejercicios en los exámenes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1" dirty="0" smtClean="0"/>
              <a:t>Evitar </a:t>
            </a:r>
            <a:r>
              <a:rPr lang="es-ES" b="1" dirty="0"/>
              <a:t>dictar las oraciones en los exámenes de sintaxis. Ofrecer ese material por escrito letra grande, interlineado doble</a:t>
            </a:r>
            <a:r>
              <a:rPr lang="es-ES" b="1" dirty="0" smtClean="0"/>
              <a:t>.</a:t>
            </a:r>
          </a:p>
          <a:p>
            <a:endParaRPr lang="es-ES" dirty="0"/>
          </a:p>
          <a:p>
            <a:r>
              <a:rPr lang="es-ES" dirty="0"/>
              <a:t>Nombrar a un alumno tutor que pueda ayudarle.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74785" y="751300"/>
            <a:ext cx="602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 smtClean="0">
                <a:latin typeface="+mj-lt"/>
              </a:rPr>
              <a:t>Facilitadores: </a:t>
            </a:r>
            <a:r>
              <a:rPr lang="es-ES" sz="4400" dirty="0">
                <a:latin typeface="+mj-lt"/>
              </a:rPr>
              <a:t>Mis gafas</a:t>
            </a:r>
          </a:p>
        </p:txBody>
      </p:sp>
    </p:spTree>
    <p:extLst>
      <p:ext uri="{BB962C8B-B14F-4D97-AF65-F5344CB8AC3E}">
        <p14:creationId xmlns:p14="http://schemas.microsoft.com/office/powerpoint/2010/main" val="135519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t="12441" r="12561" b="19220"/>
          <a:stretch/>
        </p:blipFill>
        <p:spPr>
          <a:xfrm>
            <a:off x="611560" y="1281653"/>
            <a:ext cx="3110575" cy="43930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0" t="39704" r="12493" b="8741"/>
          <a:stretch/>
        </p:blipFill>
        <p:spPr>
          <a:xfrm rot="16200000">
            <a:off x="5109816" y="579863"/>
            <a:ext cx="2749774" cy="455676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11560" y="332656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endParaRPr lang="es-E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726360" y="4450976"/>
            <a:ext cx="3516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Un compañero tutor…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37998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3659" y="580544"/>
            <a:ext cx="7211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+mj-lt"/>
              </a:rPr>
              <a:t>¿Cómo me ves</a:t>
            </a:r>
            <a:r>
              <a:rPr lang="es-ES" sz="4800" dirty="0">
                <a:latin typeface="+mj-lt"/>
              </a:rPr>
              <a:t>?  ¿qué esperas de mi?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2459003"/>
            <a:ext cx="39508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Si me aceptas, me integro porque en un  </a:t>
            </a:r>
            <a:r>
              <a:rPr lang="es-ES" sz="3600" dirty="0"/>
              <a:t>ambiente </a:t>
            </a:r>
            <a:r>
              <a:rPr lang="es-ES" sz="3600" dirty="0" smtClean="0"/>
              <a:t>de confianza, me siento segur@.</a:t>
            </a:r>
            <a:endParaRPr lang="es-ES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002" y="2150204"/>
            <a:ext cx="5039405" cy="39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incipito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7" y="497961"/>
            <a:ext cx="7413760" cy="45243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39740" y="5022335"/>
            <a:ext cx="7841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+mj-lt"/>
              </a:rPr>
              <a:t>Nuestro gran reto: lograr que el alumno siga emocionado para seguir aprendiendo.</a:t>
            </a:r>
            <a:endParaRPr lang="es-E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87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n 3" descr="CI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9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n 1" descr="-8-equ7jN4F2fLSwoaCZdoXXXL4j3HpexhjNOf_P3YmryPKwJ94QGRtDb3Sbc6K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-39688"/>
            <a:ext cx="86836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7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Herramientas en el aula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3"/>
              </a:rPr>
              <a:t>Plan lector integral</a:t>
            </a:r>
            <a:endParaRPr lang="es-ES" dirty="0" smtClean="0"/>
          </a:p>
          <a:p>
            <a:r>
              <a:rPr lang="es-ES" dirty="0" err="1" smtClean="0">
                <a:hlinkClick r:id="rId4"/>
              </a:rPr>
              <a:t>Piruletras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Competencia lectora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7497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Impact" charset="0"/>
              </a:rPr>
              <a:t>La Dislexia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43000" y="228600"/>
            <a:ext cx="6743700" cy="302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s-ES_tradnl" dirty="0">
                <a:solidFill>
                  <a:srgbClr val="FFFFFF"/>
                </a:solidFill>
                <a:latin typeface="Times New Roman"/>
                <a:ea typeface="ＭＳ Ｐゴシック" charset="0"/>
                <a:cs typeface="ＭＳ Ｐゴシック" charset="0"/>
              </a:rPr>
              <a:t>Dislexia: trastorno específico del aprendizaje de la lectura de base neurobiológica, que afecta de manera persistente a la decodificación fonológica (exactitud lectora) y/o al reconocimiento de palabras (fluidez y velocidad lectora) interfiriendo en el rendimiento académico con un retraso lector de al menos 2 años. </a:t>
            </a:r>
            <a:r>
              <a:rPr lang="es-ES_tradnl" i="1" dirty="0">
                <a:solidFill>
                  <a:srgbClr val="FFFFFF"/>
                </a:solidFill>
                <a:latin typeface="Times New Roman"/>
                <a:ea typeface="ＭＳ Ｐゴシック" charset="0"/>
                <a:cs typeface="ＭＳ Ｐゴシック" charset="0"/>
              </a:rPr>
              <a:t>Suele ir acompañado de problemas en la escritura. Es un trastorno resistente a la intervención y no puede ser explicado por discapacidad sensorial, física, motora o intelectual ni por falta de oportunidades para el aprendizaje o factores socioculturales. </a:t>
            </a:r>
          </a:p>
          <a:p>
            <a:pPr defTabSz="914400">
              <a:defRPr/>
            </a:pPr>
            <a:r>
              <a:rPr lang="es-ES_tradnl" sz="1050" dirty="0">
                <a:solidFill>
                  <a:srgbClr val="FFFFFF"/>
                </a:solidFill>
                <a:latin typeface="Times New Roman"/>
                <a:ea typeface="ＭＳ Ｐゴシック" charset="0"/>
                <a:cs typeface="ＭＳ Ｐゴシック" charset="0"/>
              </a:rPr>
              <a:t>                                                                                                                                             Fuente: Ministerio de Educación  </a:t>
            </a:r>
          </a:p>
          <a:p>
            <a:pPr defTabSz="914400">
              <a:defRPr/>
            </a:pPr>
            <a:endParaRPr lang="es-ES" dirty="0">
              <a:solidFill>
                <a:prstClr val="white"/>
              </a:solidFill>
              <a:latin typeface="Times New Roman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Imagen 4" descr="rbs1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2709863"/>
            <a:ext cx="25844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Subtítulo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1422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s-ES" dirty="0">
                <a:latin typeface="Times New Roman" charset="0"/>
              </a:rPr>
              <a:t>¿Qué es</a:t>
            </a:r>
            <a:r>
              <a:rPr lang="es-ES" dirty="0" smtClean="0">
                <a:latin typeface="Times New Roman" charset="0"/>
              </a:rPr>
              <a:t>?</a:t>
            </a:r>
          </a:p>
          <a:p>
            <a:pPr eaLnBrk="1" hangingPunct="1">
              <a:defRPr/>
            </a:pPr>
            <a:r>
              <a:rPr lang="es-ES" dirty="0" smtClean="0">
                <a:latin typeface="Times New Roman" charset="0"/>
              </a:rPr>
              <a:t>Carecer de habilidades fonológicas, no supone carecer del resto de habilidades. Si el Sistema evalúa en base al código fonológico,  no podré demostrar el resto de mis habilidades. </a:t>
            </a:r>
            <a:endParaRPr lang="es-E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>
          <a:xfrm>
            <a:off x="762000" y="5372100"/>
            <a:ext cx="6781800" cy="1600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dirty="0" smtClean="0"/>
              <a:t>Recursos</a:t>
            </a:r>
            <a:endParaRPr lang="es-ES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762000" y="1222785"/>
            <a:ext cx="8229600" cy="438912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s-ES" sz="2200" dirty="0" smtClean="0">
                <a:hlinkClick r:id="rId2"/>
              </a:rPr>
              <a:t>http://www.madridconladislexia.org</a:t>
            </a:r>
            <a:endParaRPr lang="es-ES" sz="2200" dirty="0" smtClean="0"/>
          </a:p>
          <a:p>
            <a:pPr defTabSz="914400"/>
            <a:r>
              <a:rPr lang="es-ES" sz="2200" dirty="0" smtClean="0">
                <a:hlinkClick r:id="rId3"/>
              </a:rPr>
              <a:t>http://www.plataformadislexia.org</a:t>
            </a:r>
            <a:endParaRPr lang="es-ES" sz="2200" dirty="0" smtClean="0"/>
          </a:p>
          <a:p>
            <a:pPr defTabSz="914400"/>
            <a:r>
              <a:rPr lang="es-ES" sz="2200" dirty="0" smtClean="0">
                <a:hlinkClick r:id="rId4"/>
              </a:rPr>
              <a:t>https://www.changedyslexia.com</a:t>
            </a:r>
            <a:endParaRPr lang="es-ES" sz="2200" dirty="0" smtClean="0"/>
          </a:p>
          <a:p>
            <a:pPr marL="0" indent="0" defTabSz="914400">
              <a:buNone/>
            </a:pPr>
            <a:endParaRPr lang="es-ES" sz="2200" dirty="0"/>
          </a:p>
          <a:p>
            <a:pPr defTabSz="914400"/>
            <a:r>
              <a:rPr lang="es-ES" dirty="0" smtClean="0"/>
              <a:t>Guía de Murcia: </a:t>
            </a:r>
          </a:p>
          <a:p>
            <a:pPr marL="320675" lvl="1" indent="0" defTabSz="914400">
              <a:buFont typeface="Arial" charset="0"/>
              <a:buNone/>
            </a:pPr>
            <a:r>
              <a:rPr lang="es-ES" dirty="0" smtClean="0">
                <a:hlinkClick r:id="rId5"/>
              </a:rPr>
              <a:t>http://diversidad.murciaeduca.es/dislexia/ç</a:t>
            </a:r>
            <a:endParaRPr lang="es-ES" dirty="0" smtClean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s-ES" dirty="0" smtClean="0"/>
              <a:t>Guías Andalucía</a:t>
            </a:r>
          </a:p>
          <a:p>
            <a:pPr marL="320675" lvl="1" indent="0" defTabSz="914400">
              <a:buFont typeface="Arial" charset="0"/>
              <a:buNone/>
            </a:pPr>
            <a:r>
              <a:rPr lang="es-ES" dirty="0" smtClean="0">
                <a:hlinkClick r:id="rId6"/>
              </a:rPr>
              <a:t>http://www.juntadeandalucia.es/educacion/nav/contenido.jsp?pag=/Contenidos/PSE/orientacionyatenciondiversidad/educacionespecial/ManualdeatencionalalumnadoNEAE</a:t>
            </a:r>
            <a:endParaRPr lang="es-ES" dirty="0" smtClean="0"/>
          </a:p>
          <a:p>
            <a:pPr marL="0" indent="0" defTabSz="914400">
              <a:buFont typeface="Arial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341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>
          <a:xfrm>
            <a:off x="762000" y="5372100"/>
            <a:ext cx="6781800" cy="1600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dirty="0" smtClean="0"/>
              <a:t>Recursos</a:t>
            </a:r>
            <a:endParaRPr lang="es-ES" dirty="0"/>
          </a:p>
        </p:txBody>
      </p:sp>
      <p:sp>
        <p:nvSpPr>
          <p:cNvPr id="3" name="4 CuadroTexto"/>
          <p:cNvSpPr txBox="1">
            <a:spLocks noChangeArrowheads="1"/>
          </p:cNvSpPr>
          <p:nvPr/>
        </p:nvSpPr>
        <p:spPr bwMode="auto">
          <a:xfrm>
            <a:off x="762000" y="847988"/>
            <a:ext cx="822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es-ES" altLang="es-ES" dirty="0" smtClean="0">
                <a:hlinkClick r:id="rId2"/>
              </a:rPr>
              <a:t>http://www.roadtogrammar.com/junior/</a:t>
            </a:r>
            <a:endParaRPr lang="es-ES" altLang="es-E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477211"/>
            <a:ext cx="80835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762000" y="2631812"/>
            <a:ext cx="61911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 dirty="0" err="1" smtClean="0">
                <a:solidFill>
                  <a:srgbClr val="FF0000"/>
                </a:solidFill>
              </a:rPr>
              <a:t>Metodos</a:t>
            </a:r>
            <a:r>
              <a:rPr lang="es-ES" altLang="es-ES" sz="2400" dirty="0" smtClean="0">
                <a:solidFill>
                  <a:srgbClr val="FF0000"/>
                </a:solidFill>
              </a:rPr>
              <a:t> </a:t>
            </a:r>
            <a:r>
              <a:rPr lang="es-ES" altLang="es-ES" sz="2400" dirty="0">
                <a:solidFill>
                  <a:srgbClr val="FF0000"/>
                </a:solidFill>
              </a:rPr>
              <a:t>interactivos  de aprender </a:t>
            </a:r>
            <a:r>
              <a:rPr lang="es-ES" altLang="es-ES" sz="2400" dirty="0" smtClean="0">
                <a:solidFill>
                  <a:srgbClr val="FF0000"/>
                </a:solidFill>
              </a:rPr>
              <a:t>ingles</a:t>
            </a:r>
          </a:p>
          <a:p>
            <a:pPr eaLnBrk="1" hangingPunct="1"/>
            <a:r>
              <a:rPr lang="es-ES" altLang="es-ES" sz="24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s-ES" altLang="es-ES" sz="2400" dirty="0">
                <a:solidFill>
                  <a:srgbClr val="FF0000"/>
                </a:solidFill>
                <a:hlinkClick r:id="rId4"/>
              </a:rPr>
              <a:t>://speakspeak.com</a:t>
            </a:r>
            <a:r>
              <a:rPr lang="es-ES" altLang="es-ES" sz="2400" dirty="0" smtClean="0">
                <a:solidFill>
                  <a:srgbClr val="FF0000"/>
                </a:solidFill>
                <a:hlinkClick r:id="rId4"/>
              </a:rPr>
              <a:t>/</a:t>
            </a:r>
            <a:endParaRPr lang="es-ES" altLang="es-ES" sz="2400" dirty="0" smtClean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rgbClr val="FF0000"/>
                </a:solidFill>
                <a:hlinkClick r:id="rId5"/>
              </a:rPr>
              <a:t>http://www.toe-by-toe.co.uk/</a:t>
            </a:r>
            <a:endParaRPr lang="es-ES" altLang="es-ES" sz="2400" dirty="0" smtClean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s-ES" altLang="es-E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4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1433" y="5255809"/>
            <a:ext cx="6781800" cy="774700"/>
          </a:xfrm>
        </p:spPr>
        <p:txBody>
          <a:bodyPr/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Nuestros principitos con dislexia</a:t>
            </a:r>
            <a:br>
              <a:rPr lang="es-ES" sz="3600" dirty="0" smtClean="0">
                <a:solidFill>
                  <a:srgbClr val="FF0000"/>
                </a:solidFill>
              </a:rPr>
            </a:br>
            <a:r>
              <a:rPr lang="es-ES" sz="3600" dirty="0" smtClean="0">
                <a:solidFill>
                  <a:srgbClr val="FF0000"/>
                </a:solidFill>
              </a:rPr>
              <a:t>EL PAPEL DE LOS PADRES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 descr="principit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773"/>
          <a:stretch>
            <a:fillRect/>
          </a:stretch>
        </p:blipFill>
        <p:spPr>
          <a:xfrm>
            <a:off x="1037230" y="685800"/>
            <a:ext cx="7050206" cy="4121522"/>
          </a:xfrm>
        </p:spPr>
      </p:pic>
    </p:spTree>
    <p:extLst>
      <p:ext uri="{BB962C8B-B14F-4D97-AF65-F5344CB8AC3E}">
        <p14:creationId xmlns:p14="http://schemas.microsoft.com/office/powerpoint/2010/main" val="4798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83568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z="4000" dirty="0" smtClean="0"/>
              <a:t> Y el niño ¿Cómo se siente?</a:t>
            </a:r>
            <a:endParaRPr lang="es-E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8"/>
            <a:ext cx="8052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El niño identifica que su forma de aprendizaje es diferente al resto.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000" dirty="0" smtClean="0"/>
              <a:t>No puede recordar las letras, ni leer como el resto.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000" dirty="0" smtClean="0"/>
              <a:t>No entiende lo que lee.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000" dirty="0" smtClean="0"/>
              <a:t>Su letra es ilegible.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000" b="1" dirty="0"/>
              <a:t>¿SOY TONTO</a:t>
            </a:r>
            <a:r>
              <a:rPr lang="es-ES" sz="2000" b="1" dirty="0" smtClean="0"/>
              <a:t>?</a:t>
            </a:r>
            <a:endParaRPr lang="es-E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El niño percibe que su dificultad para el aprendizaje angustia a padres y profesores.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Cansancio, estrés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Autoestima baja, bloqueo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400" dirty="0"/>
          </a:p>
          <a:p>
            <a:r>
              <a:rPr lang="es-ES" sz="3200" b="1" dirty="0" smtClean="0"/>
              <a:t>      ¿QUÉ ME PASA?</a:t>
            </a:r>
          </a:p>
        </p:txBody>
      </p:sp>
      <p:pic>
        <p:nvPicPr>
          <p:cNvPr id="3074" name="Picture 2" descr="Resultado de imagen de dislex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13" y="4002206"/>
            <a:ext cx="3638503" cy="20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83568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z="4000" dirty="0" smtClean="0"/>
              <a:t> Y el niño ¿Cómo se siente?</a:t>
            </a:r>
            <a:endParaRPr lang="es-E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8"/>
            <a:ext cx="8052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Es importante que el niño sepa desde el principio </a:t>
            </a:r>
            <a:r>
              <a:rPr lang="es-ES" sz="3200" b="1" dirty="0" smtClean="0"/>
              <a:t>cómo se llama lo que le pasa</a:t>
            </a:r>
            <a:r>
              <a:rPr lang="es-ES" sz="32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Que él no tiene la culpa.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Que puede desarrollar </a:t>
            </a:r>
          </a:p>
          <a:p>
            <a:r>
              <a:rPr lang="es-ES" sz="3200" dirty="0"/>
              <a:t>	</a:t>
            </a:r>
            <a:r>
              <a:rPr lang="es-ES" sz="3200" dirty="0" smtClean="0"/>
              <a:t>estrategias de compensación.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 smtClean="0"/>
          </a:p>
          <a:p>
            <a:pPr algn="ctr"/>
            <a:endParaRPr lang="es-ES" sz="3200" b="1" dirty="0" smtClean="0"/>
          </a:p>
          <a:p>
            <a:pPr algn="ctr"/>
            <a:r>
              <a:rPr lang="es-ES" sz="3200" b="1" dirty="0" smtClean="0"/>
              <a:t>TENGO DISLEXIA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pic>
        <p:nvPicPr>
          <p:cNvPr id="2050" name="Picture 2" descr="Resultado de imagen de dislex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73" y="2790890"/>
            <a:ext cx="3225595" cy="181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83568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z="4000" dirty="0" smtClean="0"/>
              <a:t> Y los padres ¿qué podemos hacer?</a:t>
            </a:r>
            <a:endParaRPr lang="es-E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9"/>
            <a:ext cx="79709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Informarnos sobre la dislexia.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Apoyar a nuestro hijo. No juzgarle por sus errores</a:t>
            </a:r>
            <a:r>
              <a:rPr lang="es-ES" sz="32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No convertir nuestra relación en profesor-alumno.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Disfrutar con él de los libros, sin importar el nivel.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Darle herramientas. La tecnología es su aliado: lectores, correctores, </a:t>
            </a:r>
          </a:p>
          <a:p>
            <a:r>
              <a:rPr lang="es-ES" sz="2800" dirty="0"/>
              <a:t>	</a:t>
            </a:r>
            <a:r>
              <a:rPr lang="es-ES" sz="2800" dirty="0" smtClean="0"/>
              <a:t>tutoriales…</a:t>
            </a:r>
            <a:endParaRPr lang="es-ES" sz="2800" dirty="0"/>
          </a:p>
          <a:p>
            <a:pPr algn="ctr"/>
            <a:endParaRPr lang="es-ES" sz="1200" b="1" dirty="0" smtClean="0"/>
          </a:p>
          <a:p>
            <a:r>
              <a:rPr lang="es-ES" sz="3200" b="1" dirty="0" smtClean="0"/>
              <a:t>    SOMOS PADRES,</a:t>
            </a:r>
          </a:p>
          <a:p>
            <a:r>
              <a:rPr lang="es-ES" sz="3200" b="1" dirty="0" smtClean="0"/>
              <a:t>    NO DOCENTES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pic>
        <p:nvPicPr>
          <p:cNvPr id="1026" name="Picture 2" descr="Resultado de imagen de niños con orden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64" y="3949313"/>
            <a:ext cx="3119888" cy="20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de CAMPE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2" y="4131884"/>
            <a:ext cx="3016156" cy="19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81457" y="332656"/>
            <a:ext cx="85317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s-ES" sz="3600" dirty="0"/>
              <a:t> Y los padres ¿qué podemos hacer?</a:t>
            </a:r>
          </a:p>
          <a:p>
            <a:pPr algn="ctr" defTabSz="914400"/>
            <a:r>
              <a:rPr lang="es-ES" sz="2800" dirty="0" smtClean="0"/>
              <a:t>Cómo hacer frente al estrés y a la ansiedad</a:t>
            </a:r>
            <a:endParaRPr lang="es-ES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07338" y="1315194"/>
            <a:ext cx="80528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El </a:t>
            </a:r>
            <a:r>
              <a:rPr lang="es-ES" sz="3200" dirty="0"/>
              <a:t>resultado no es proporcional al esfuerzo.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Tardan más tiempo en los deberes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El copiado les agota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El cansancio aumenta los errores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Resaltar sus aciertos, no sus errores.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Debemos favorecer sus aficiones. Ahí encontrará la motivación que necesita.</a:t>
            </a:r>
          </a:p>
          <a:p>
            <a:pPr algn="ctr"/>
            <a:endParaRPr lang="es-ES" sz="3200" b="1" dirty="0" smtClean="0"/>
          </a:p>
          <a:p>
            <a:r>
              <a:rPr lang="es-ES" sz="3200" b="1" dirty="0" smtClean="0"/>
              <a:t>        MOTIVACIÓN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2215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81457" y="332656"/>
            <a:ext cx="85317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s-ES" sz="3600" dirty="0"/>
              <a:t> Y los padres ¿qué podemos hacer?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8"/>
            <a:ext cx="80528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Nuestra actitud es muy importante para que no tiren la toalla.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La sociedad actual exige éxito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Las “horribles” comparaciones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Un mundo muy competitivo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Los estudios son una </a:t>
            </a:r>
          </a:p>
          <a:p>
            <a:r>
              <a:rPr lang="es-ES" sz="2800" dirty="0"/>
              <a:t>	</a:t>
            </a:r>
            <a:r>
              <a:rPr lang="es-ES" sz="2800" dirty="0" smtClean="0"/>
              <a:t>carrera de fondo.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SOMOS SUS PADRES, </a:t>
            </a:r>
          </a:p>
          <a:p>
            <a:pPr lvl="1"/>
            <a:r>
              <a:rPr lang="es-ES" sz="2800" dirty="0" smtClean="0"/>
              <a:t>NO LES PODEMOS</a:t>
            </a:r>
          </a:p>
          <a:p>
            <a:pPr lvl="1"/>
            <a:r>
              <a:rPr lang="es-ES" sz="2800" dirty="0"/>
              <a:t>FALLAR</a:t>
            </a:r>
          </a:p>
          <a:p>
            <a:r>
              <a:rPr lang="es-ES" sz="2800" b="1" dirty="0"/>
              <a:t>	</a:t>
            </a:r>
            <a:r>
              <a:rPr lang="es-ES" sz="2800" b="1" dirty="0" smtClean="0"/>
              <a:t>			     </a:t>
            </a:r>
            <a:r>
              <a:rPr lang="es-ES" sz="3200" b="1" dirty="0" smtClean="0"/>
              <a:t>APOYO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pic>
        <p:nvPicPr>
          <p:cNvPr id="7170" name="Picture 2" descr="Resultado de imagen de padres e hijos fel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13" y="3691719"/>
            <a:ext cx="3679446" cy="18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81457" y="332656"/>
            <a:ext cx="85317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s-ES" sz="3600" dirty="0"/>
              <a:t> Y los padres ¿qué podemos hacer?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8"/>
            <a:ext cx="80528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Informarnos de las posibilidades del sistema educativo.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Reclamar sus derechos y luchar por que estos derechos se adecúen al resto de Europa.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Somos una dificultad </a:t>
            </a:r>
          </a:p>
          <a:p>
            <a:r>
              <a:rPr lang="es-ES" sz="2800" dirty="0"/>
              <a:t>	</a:t>
            </a:r>
            <a:r>
              <a:rPr lang="es-ES" sz="2800" dirty="0" smtClean="0"/>
              <a:t>de aprendizaje OCULTA</a:t>
            </a:r>
          </a:p>
          <a:p>
            <a:pPr algn="ctr"/>
            <a:endParaRPr lang="es-ES" sz="3200" b="1" dirty="0" smtClean="0"/>
          </a:p>
          <a:p>
            <a:r>
              <a:rPr lang="es-ES" sz="3200" b="1" dirty="0" smtClean="0"/>
              <a:t>     CONOCER</a:t>
            </a:r>
          </a:p>
          <a:p>
            <a:r>
              <a:rPr lang="es-ES" sz="3200" b="1" dirty="0"/>
              <a:t> </a:t>
            </a:r>
            <a:r>
              <a:rPr lang="es-ES" sz="3200" b="1" dirty="0" smtClean="0"/>
              <a:t>    SUS DERECHOS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pic>
        <p:nvPicPr>
          <p:cNvPr id="5122" name="Picture 2" descr="Resultado de imagen de DERECHOS DE LOS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13" y="3294469"/>
            <a:ext cx="3703921" cy="28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81457" y="332656"/>
            <a:ext cx="85317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s-ES" sz="3600" dirty="0"/>
              <a:t> Y los padres ¿qué podemos hacer?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1456" y="1533558"/>
            <a:ext cx="80528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ACEPTAR LA REALIDAD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Buscar el equilibrio entre éxito escolar y bienestar emocional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Si flaqueamos, buscar apoyo psicológico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Tener buena comunicación con el tutor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Es obligatorio estudiar y es obligatorio disfrutar: </a:t>
            </a:r>
            <a:r>
              <a:rPr lang="es-ES" sz="2800" b="1" dirty="0" smtClean="0"/>
              <a:t>SON NIÑOS</a:t>
            </a:r>
          </a:p>
          <a:p>
            <a:r>
              <a:rPr lang="es-ES" sz="2800" dirty="0"/>
              <a:t>	</a:t>
            </a:r>
            <a:endParaRPr lang="es-ES" sz="2800" dirty="0" smtClean="0"/>
          </a:p>
          <a:p>
            <a:r>
              <a:rPr lang="es-ES" sz="2800" dirty="0"/>
              <a:t>	</a:t>
            </a:r>
            <a:r>
              <a:rPr lang="es-ES" sz="2800" dirty="0" smtClean="0"/>
              <a:t>     … </a:t>
            </a:r>
            <a:r>
              <a:rPr lang="es-ES" sz="2800" b="1" dirty="0" smtClean="0"/>
              <a:t>Y QUE SEAN</a:t>
            </a:r>
          </a:p>
          <a:p>
            <a:r>
              <a:rPr lang="es-ES" sz="2800" b="1" dirty="0"/>
              <a:t>	</a:t>
            </a:r>
            <a:r>
              <a:rPr lang="es-ES" sz="2800" b="1" dirty="0" smtClean="0"/>
              <a:t>     NIÑOS FELICES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algn="ctr"/>
            <a:endParaRPr lang="es-ES" sz="3200" b="1" dirty="0" smtClean="0"/>
          </a:p>
          <a:p>
            <a:r>
              <a:rPr lang="es-ES" sz="3200" b="1" dirty="0" smtClean="0"/>
              <a:t>     </a:t>
            </a:r>
            <a:endParaRPr lang="es-ES" sz="3200" dirty="0"/>
          </a:p>
        </p:txBody>
      </p:sp>
      <p:pic>
        <p:nvPicPr>
          <p:cNvPr id="6146" name="Picture 2" descr="Resultado de imagen de NIÑOS FEL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2" y="4260350"/>
            <a:ext cx="3511930" cy="23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n 3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57446" y="1248719"/>
            <a:ext cx="853171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ES" sz="3600" dirty="0"/>
              <a:t> Y </a:t>
            </a:r>
            <a:r>
              <a:rPr lang="es-ES" sz="3600" dirty="0" smtClean="0"/>
              <a:t>después de la </a:t>
            </a:r>
          </a:p>
          <a:p>
            <a:pPr defTabSz="914400"/>
            <a:r>
              <a:rPr lang="es-ES" sz="3600" dirty="0"/>
              <a:t>c</a:t>
            </a:r>
            <a:r>
              <a:rPr lang="es-ES" sz="3600" dirty="0" smtClean="0"/>
              <a:t>arrera de fondo…</a:t>
            </a:r>
          </a:p>
          <a:p>
            <a:pPr defTabSz="914400"/>
            <a:endParaRPr lang="es-ES" sz="3600" dirty="0" smtClean="0"/>
          </a:p>
          <a:p>
            <a:pPr defTabSz="914400"/>
            <a:endParaRPr lang="es-ES" sz="3600" dirty="0" smtClean="0"/>
          </a:p>
          <a:p>
            <a:pPr defTabSz="914400"/>
            <a:endParaRPr lang="es-ES" sz="3600" dirty="0"/>
          </a:p>
          <a:p>
            <a:pPr defTabSz="914400"/>
            <a:r>
              <a:rPr lang="es-ES" sz="3600" dirty="0" smtClean="0"/>
              <a:t>¡la satisfacción de</a:t>
            </a:r>
          </a:p>
          <a:p>
            <a:pPr defTabSz="914400"/>
            <a:r>
              <a:rPr lang="es-ES" sz="3600" dirty="0"/>
              <a:t>l</a:t>
            </a:r>
            <a:r>
              <a:rPr lang="es-ES" sz="3600" dirty="0" smtClean="0"/>
              <a:t>legar a la meta!</a:t>
            </a:r>
          </a:p>
          <a:p>
            <a:pPr defTabSz="914400"/>
            <a:endParaRPr lang="es-ES" sz="3600" dirty="0" smtClean="0"/>
          </a:p>
          <a:p>
            <a:pPr defTabSz="914400"/>
            <a:endParaRPr lang="es-ES" sz="3600" dirty="0"/>
          </a:p>
          <a:p>
            <a:pPr defTabSz="914400"/>
            <a:endParaRPr lang="es-ES" sz="3600" dirty="0"/>
          </a:p>
          <a:p>
            <a:pPr defTabSz="914400"/>
            <a:endParaRPr lang="es-ES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02" y="455486"/>
            <a:ext cx="3403034" cy="60527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23302" y="5854890"/>
            <a:ext cx="3403034" cy="65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923302" y="455486"/>
            <a:ext cx="3403034" cy="571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2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incipio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" y="698500"/>
            <a:ext cx="9093501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3410" y="457200"/>
            <a:ext cx="4020671" cy="539227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  <a:t>¿Quieres conocernos?</a:t>
            </a:r>
            <a:b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</a:br>
            <a: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  <a:t>Web</a:t>
            </a:r>
            <a: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  <a:t>: </a:t>
            </a:r>
            <a: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  <a:hlinkClick r:id="rId2"/>
              </a:rPr>
              <a:t>www.madridconladislexia.org</a:t>
            </a:r>
            <a: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  <a:t/>
            </a:r>
            <a:b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</a:br>
            <a:r>
              <a:rPr lang="es-ES" sz="1800" b="1" dirty="0" smtClean="0">
                <a:solidFill>
                  <a:srgbClr val="3366FF"/>
                </a:solidFill>
                <a:latin typeface="Apple Casual"/>
                <a:cs typeface="Apple Casual"/>
              </a:rPr>
              <a:t>Facebook – </a:t>
            </a:r>
            <a:r>
              <a:rPr lang="es-ES" sz="1800" b="1" dirty="0" err="1" smtClean="0">
                <a:solidFill>
                  <a:srgbClr val="3366FF"/>
                </a:solidFill>
                <a:latin typeface="Apple Casual"/>
                <a:cs typeface="Apple Casual"/>
              </a:rPr>
              <a:t>Youtube</a:t>
            </a:r>
            <a:r>
              <a:rPr lang="es-ES" sz="1800" b="1" smtClean="0">
                <a:solidFill>
                  <a:srgbClr val="3366FF"/>
                </a:solidFill>
                <a:latin typeface="Apple Casual"/>
                <a:cs typeface="Apple Casual"/>
              </a:rPr>
              <a:t>-  Twitter</a:t>
            </a:r>
            <a: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  <a:t>:</a:t>
            </a:r>
            <a: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  <a:hlinkClick r:id="rId3"/>
              </a:rPr>
              <a:t> twitter.com/DislexiaMADRID</a:t>
            </a:r>
            <a: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  <a:t/>
            </a:r>
            <a:b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</a:br>
            <a: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  <a:t>Email: hola@madridconladislexia.org</a:t>
            </a:r>
            <a:br>
              <a:rPr lang="es-ES" sz="1800" b="1" dirty="0">
                <a:solidFill>
                  <a:srgbClr val="3366FF"/>
                </a:solidFill>
                <a:latin typeface="Apple Casual"/>
                <a:cs typeface="Apple Casual"/>
              </a:rPr>
            </a:br>
            <a:endParaRPr lang="es-ES" sz="1800" b="1" dirty="0">
              <a:solidFill>
                <a:srgbClr val="3366FF"/>
              </a:solidFill>
              <a:latin typeface="Apple Casual"/>
              <a:cs typeface="Apple Casual"/>
            </a:endParaRPr>
          </a:p>
        </p:txBody>
      </p:sp>
      <p:pic>
        <p:nvPicPr>
          <p:cNvPr id="5" name="Marcador de contenido 4" descr="yo creo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0638"/>
          <a:stretch/>
        </p:blipFill>
        <p:spPr>
          <a:xfrm>
            <a:off x="4397188" y="414728"/>
            <a:ext cx="3930895" cy="5715000"/>
          </a:xfrm>
        </p:spPr>
      </p:pic>
      <p:pic>
        <p:nvPicPr>
          <p:cNvPr id="9" name="Imagen 8" descr="logomCDsinmuñec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1" y="457200"/>
            <a:ext cx="2665410" cy="21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1" descr="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7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50239"/>
            <a:ext cx="8548687" cy="48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89229" y="611064"/>
            <a:ext cx="317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¿Dónde estamos en la LOMCE?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02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311451"/>
            <a:ext cx="7543800" cy="5842000"/>
          </a:xfrm>
        </p:spPr>
        <p:txBody>
          <a:bodyPr/>
          <a:lstStyle/>
          <a:p>
            <a:pPr marL="0" indent="0">
              <a:buNone/>
            </a:pPr>
            <a:r>
              <a:rPr lang="es-ES" sz="2000" b="1" dirty="0">
                <a:solidFill>
                  <a:schemeClr val="bg1"/>
                </a:solidFill>
              </a:rPr>
              <a:t>Decreto 89/2014, de 24 julio se establece </a:t>
            </a:r>
            <a:r>
              <a:rPr lang="es-ES" sz="2000" b="1" dirty="0" smtClean="0">
                <a:solidFill>
                  <a:schemeClr val="bg1"/>
                </a:solidFill>
              </a:rPr>
              <a:t>currículo </a:t>
            </a:r>
            <a:r>
              <a:rPr lang="es-ES" sz="2000" b="1" dirty="0">
                <a:solidFill>
                  <a:schemeClr val="bg1"/>
                </a:solidFill>
              </a:rPr>
              <a:t>de </a:t>
            </a:r>
            <a:r>
              <a:rPr lang="es-ES" sz="2000" b="1" dirty="0" smtClean="0">
                <a:solidFill>
                  <a:schemeClr val="bg1"/>
                </a:solidFill>
              </a:rPr>
              <a:t>primaria</a:t>
            </a:r>
            <a:r>
              <a:rPr lang="es-ES" sz="2000" b="1" dirty="0">
                <a:solidFill>
                  <a:schemeClr val="bg1"/>
                </a:solidFill>
              </a:rPr>
              <a:t/>
            </a:r>
            <a:br>
              <a:rPr lang="es-ES" sz="2000" b="1" dirty="0">
                <a:solidFill>
                  <a:schemeClr val="bg1"/>
                </a:solidFill>
              </a:rPr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b="1" dirty="0"/>
              <a:t>ORDEN 3622/2014, de 3 de diciembre, de la </a:t>
            </a:r>
            <a:r>
              <a:rPr lang="es-ES" sz="2000" b="1" dirty="0" err="1"/>
              <a:t>Consejería</a:t>
            </a:r>
            <a:r>
              <a:rPr lang="es-ES" sz="2000" b="1" dirty="0"/>
              <a:t> de </a:t>
            </a:r>
            <a:r>
              <a:rPr lang="es-ES" sz="2000" b="1" dirty="0" err="1"/>
              <a:t>Educación</a:t>
            </a:r>
            <a:r>
              <a:rPr lang="es-ES" sz="2000" b="1" dirty="0"/>
              <a:t>, Juventud y Deporte de la Comunidad de Madrid, por la que se regulan determinados aspectos de </a:t>
            </a:r>
            <a:r>
              <a:rPr lang="es-ES" sz="2000" b="1" dirty="0" err="1"/>
              <a:t>organización</a:t>
            </a:r>
            <a:r>
              <a:rPr lang="es-ES" sz="2000" b="1" dirty="0"/>
              <a:t> y funcionamiento, </a:t>
            </a:r>
            <a:r>
              <a:rPr lang="es-ES" sz="2000" b="1" dirty="0" smtClean="0"/>
              <a:t>así </a:t>
            </a:r>
            <a:r>
              <a:rPr lang="es-ES" sz="2000" b="1" dirty="0"/>
              <a:t>como la </a:t>
            </a:r>
            <a:r>
              <a:rPr lang="es-ES" sz="2000" b="1" dirty="0" err="1"/>
              <a:t>evaluación</a:t>
            </a:r>
            <a:r>
              <a:rPr lang="es-ES" sz="2000" b="1" dirty="0"/>
              <a:t> y los documentos de </a:t>
            </a:r>
            <a:r>
              <a:rPr lang="es-ES" sz="2000" b="1" dirty="0" err="1"/>
              <a:t>aplicación</a:t>
            </a:r>
            <a:r>
              <a:rPr lang="es-ES" sz="2000" b="1" dirty="0"/>
              <a:t> en la </a:t>
            </a:r>
            <a:r>
              <a:rPr lang="es-ES" sz="2000" b="1" dirty="0" err="1">
                <a:solidFill>
                  <a:srgbClr val="FF0000"/>
                </a:solidFill>
              </a:rPr>
              <a:t>Educación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Primaria.</a:t>
            </a: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b="1" dirty="0"/>
              <a:t>12 de diciembre 2014 se adoptan unas instrucciones conjuntas de la Dirección General de </a:t>
            </a:r>
            <a:r>
              <a:rPr lang="es-ES" sz="2000" b="1" dirty="0" smtClean="0">
                <a:solidFill>
                  <a:srgbClr val="FF0000"/>
                </a:solidFill>
              </a:rPr>
              <a:t>Educación </a:t>
            </a:r>
            <a:r>
              <a:rPr lang="es-ES" sz="2000" b="1" dirty="0">
                <a:solidFill>
                  <a:srgbClr val="FF0000"/>
                </a:solidFill>
              </a:rPr>
              <a:t>Infantil y Primaria </a:t>
            </a:r>
            <a:r>
              <a:rPr lang="es-ES" sz="2000" b="1" dirty="0"/>
              <a:t>y de la Dirección General de Aprendizaje en las enseñanzas de </a:t>
            </a:r>
            <a:r>
              <a:rPr lang="es-ES" sz="2000" b="1" dirty="0">
                <a:solidFill>
                  <a:srgbClr val="FF0000"/>
                </a:solidFill>
              </a:rPr>
              <a:t>educación Primaria, Educación Secundaria Obligatoria Secundaria </a:t>
            </a:r>
            <a:r>
              <a:rPr lang="es-ES" sz="2000" b="1" dirty="0"/>
              <a:t>sobre la aplicación de medidas para los alumnos con dislexia y Dificultades Específicas de </a:t>
            </a:r>
            <a:r>
              <a:rPr lang="es-ES" sz="2000" b="1" dirty="0" smtClean="0"/>
              <a:t>Aprendizaje y </a:t>
            </a:r>
            <a:r>
              <a:rPr lang="es-ES" sz="2000" b="1" dirty="0"/>
              <a:t>Bachillerato.</a:t>
            </a:r>
            <a:br>
              <a:rPr lang="es-ES" sz="2000" b="1" dirty="0"/>
            </a:b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b="1" dirty="0"/>
              <a:t>Decreto 48/2015 , de 14 de Mayo, se establece </a:t>
            </a:r>
            <a:r>
              <a:rPr lang="es-ES" sz="2000" b="1" dirty="0" smtClean="0"/>
              <a:t>currículo </a:t>
            </a:r>
            <a:r>
              <a:rPr lang="es-ES" sz="2000" b="1" dirty="0"/>
              <a:t>de </a:t>
            </a:r>
            <a:r>
              <a:rPr lang="es-ES" sz="2000" b="1" dirty="0" smtClean="0">
                <a:solidFill>
                  <a:srgbClr val="FF0000"/>
                </a:solidFill>
              </a:rPr>
              <a:t>secundaria</a:t>
            </a:r>
            <a:r>
              <a:rPr lang="es-ES" sz="2000" b="1" dirty="0" smtClean="0"/>
              <a:t>.</a:t>
            </a:r>
          </a:p>
          <a:p>
            <a:pPr marL="0" indent="0">
              <a:buNone/>
            </a:pPr>
            <a:r>
              <a:rPr lang="es-ES" sz="2000" b="1" dirty="0"/>
              <a:t>Real Decreto 310/2016, de 29 de julio, por el que se regulan las evaluaciones finales de </a:t>
            </a:r>
            <a:r>
              <a:rPr lang="es-ES" sz="2000" b="1" dirty="0" smtClean="0">
                <a:solidFill>
                  <a:srgbClr val="FF0000"/>
                </a:solidFill>
              </a:rPr>
              <a:t>Educación </a:t>
            </a:r>
            <a:r>
              <a:rPr lang="es-ES" sz="2000" b="1" dirty="0">
                <a:solidFill>
                  <a:srgbClr val="FF0000"/>
                </a:solidFill>
              </a:rPr>
              <a:t>Secundaria Obligatoria y de Bachillerato. </a:t>
            </a:r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606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Instrucción de Evaluación</a:t>
            </a:r>
            <a:endParaRPr lang="es-ES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55524"/>
            <a:ext cx="8229600" cy="3748714"/>
          </a:xfrm>
          <a:prstGeom prst="rect">
            <a:avLst/>
          </a:prstGeom>
        </p:spPr>
      </p:pic>
      <p:pic>
        <p:nvPicPr>
          <p:cNvPr id="4" name="Imagen 3" descr="logomCDsinmuñec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69" y="439720"/>
            <a:ext cx="2016569" cy="17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620000" cy="503225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221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 de periódico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1189</Words>
  <Application>Microsoft Office PowerPoint</Application>
  <PresentationFormat>Presentación en pantalla (4:3)</PresentationFormat>
  <Paragraphs>190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ＭＳ Ｐゴシック</vt:lpstr>
      <vt:lpstr>Apple Casual</vt:lpstr>
      <vt:lpstr>Arial</vt:lpstr>
      <vt:lpstr>Calibri</vt:lpstr>
      <vt:lpstr>Impact</vt:lpstr>
      <vt:lpstr>Times New Roman</vt:lpstr>
      <vt:lpstr>Papel de periódico</vt:lpstr>
      <vt:lpstr>Presentación de PowerPoint</vt:lpstr>
      <vt:lpstr>Nuestros principitos con dislexia</vt:lpstr>
      <vt:lpstr>La Dislexia </vt:lpstr>
      <vt:lpstr>Presentación de PowerPoint</vt:lpstr>
      <vt:lpstr>Presentación de PowerPoint</vt:lpstr>
      <vt:lpstr>Presentación de PowerPoint</vt:lpstr>
      <vt:lpstr>Presentación de PowerPoint</vt:lpstr>
      <vt:lpstr>Instrucción de Evaluación</vt:lpstr>
      <vt:lpstr>Presentación de PowerPoint</vt:lpstr>
      <vt:lpstr>Presentación de PowerPoint</vt:lpstr>
      <vt:lpstr>Qué necesito</vt:lpstr>
      <vt:lpstr>Presentación de PowerPoint</vt:lpstr>
      <vt:lpstr>Aprender es descubrir</vt:lpstr>
      <vt:lpstr>¿Puedo hacer cosas ?</vt:lpstr>
      <vt:lpstr>Presentación de PowerPoint</vt:lpstr>
      <vt:lpstr>Presentación de PowerPoint</vt:lpstr>
      <vt:lpstr>Presentación de PowerPoint</vt:lpstr>
      <vt:lpstr>Presentación de PowerPoint</vt:lpstr>
      <vt:lpstr> Semáforos rojos a partir de 3º de Primaria</vt:lpstr>
      <vt:lpstr>Ponte en mi lugar</vt:lpstr>
      <vt:lpstr>Sin motivación no hay 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Herramientas en el aula</vt:lpstr>
      <vt:lpstr>Presentación de PowerPoint</vt:lpstr>
      <vt:lpstr>Presentación de PowerPoint</vt:lpstr>
      <vt:lpstr>Nuestros principitos con dislexia EL PAPEL DE LOS PADRES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¿Quieres conocernos? Web: www.madridconladislexia.org Facebook – Youtube-  Twitter: twitter.com/DislexiaMADRID Email: hola@madridconladislexia.org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 2020 Alumnos con Dificultades Específicas de Aprendizaje</dc:title>
  <dc:creator>Maria Sanz-Pastor Moreno de Alboran</dc:creator>
  <cp:lastModifiedBy>Jeannette Cid André</cp:lastModifiedBy>
  <cp:revision>130</cp:revision>
  <dcterms:created xsi:type="dcterms:W3CDTF">2015-06-16T14:32:24Z</dcterms:created>
  <dcterms:modified xsi:type="dcterms:W3CDTF">2019-01-21T20:38:03Z</dcterms:modified>
</cp:coreProperties>
</file>